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Signika Negative" panose="020B0604020202020204" charset="0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870" y="120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904b8d2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b904b8d2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904b8d24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904b8d24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b904b8d241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904b8d24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904b8d24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b904b8d241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6" name="Google Shape;66;p11"/>
          <p:cNvSpPr>
            <a:spLocks noGrp="1"/>
          </p:cNvSpPr>
          <p:nvPr>
            <p:ph type="pic" idx="3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  <a:noFill/>
          <a:ln>
            <a:noFill/>
          </a:ln>
        </p:spPr>
      </p:sp>
      <p:sp>
        <p:nvSpPr>
          <p:cNvPr id="67" name="Google Shape;67;p11"/>
          <p:cNvSpPr>
            <a:spLocks noGrp="1"/>
          </p:cNvSpPr>
          <p:nvPr>
            <p:ph type="pic" idx="4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  <a:noFill/>
          <a:ln>
            <a:noFill/>
          </a:ln>
        </p:spPr>
      </p:sp>
      <p:sp>
        <p:nvSpPr>
          <p:cNvPr id="68" name="Google Shape;68;p11"/>
          <p:cNvSpPr>
            <a:spLocks noGrp="1"/>
          </p:cNvSpPr>
          <p:nvPr>
            <p:ph type="pic" idx="5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  <a:noFill/>
          <a:ln>
            <a:noFill/>
          </a:ln>
        </p:spPr>
      </p:sp>
      <p:sp>
        <p:nvSpPr>
          <p:cNvPr id="69" name="Google Shape;69;p11"/>
          <p:cNvSpPr>
            <a:spLocks noGrp="1"/>
          </p:cNvSpPr>
          <p:nvPr>
            <p:ph type="pic" idx="6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2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4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  <a:noFill/>
          <a:ln>
            <a:noFill/>
          </a:ln>
        </p:spPr>
      </p:sp>
      <p:sp>
        <p:nvSpPr>
          <p:cNvPr id="76" name="Google Shape;76;p12"/>
          <p:cNvSpPr>
            <a:spLocks noGrp="1"/>
          </p:cNvSpPr>
          <p:nvPr>
            <p:ph type="pic" idx="5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  <a:noFill/>
          <a:ln>
            <a:noFill/>
          </a:ln>
        </p:spPr>
      </p:sp>
      <p:sp>
        <p:nvSpPr>
          <p:cNvPr id="77" name="Google Shape;77;p12"/>
          <p:cNvSpPr>
            <a:spLocks noGrp="1"/>
          </p:cNvSpPr>
          <p:nvPr>
            <p:ph type="pic" idx="6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7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8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9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13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  <a:noFill/>
          <a:ln>
            <a:noFill/>
          </a:ln>
        </p:spPr>
      </p:sp>
      <p:sp>
        <p:nvSpPr>
          <p:cNvPr id="82" name="Google Shape;82;p12"/>
          <p:cNvSpPr>
            <a:spLocks noGrp="1"/>
          </p:cNvSpPr>
          <p:nvPr>
            <p:ph type="pic" idx="14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  <a:noFill/>
          <a:ln>
            <a:noFill/>
          </a:ln>
        </p:spPr>
      </p:sp>
      <p:sp>
        <p:nvSpPr>
          <p:cNvPr id="83" name="Google Shape;83;p12"/>
          <p:cNvSpPr>
            <a:spLocks noGrp="1"/>
          </p:cNvSpPr>
          <p:nvPr>
            <p:ph type="pic" idx="15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Пользовательский макет">
  <p:cSld name="6_Пользовательский макет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  <a:noFill/>
          <a:ln>
            <a:noFill/>
          </a:ln>
        </p:spPr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Пользовательский макет">
  <p:cSld name="7_Пользовательский макет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ользовательский макет">
  <p:cSld name="4_Пользовательский макет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Пользовательский макет">
  <p:cSld name="8_Пользовательский макет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>
            <a:spLocks noGrp="1"/>
          </p:cNvSpPr>
          <p:nvPr>
            <p:ph type="pic" idx="2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29" name="Google Shape;129;p23"/>
          <p:cNvSpPr>
            <a:spLocks noGrp="1"/>
          </p:cNvSpPr>
          <p:nvPr>
            <p:ph type="pic" idx="3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  <a:noFill/>
          <a:ln>
            <a:noFill/>
          </a:ln>
        </p:spPr>
      </p:sp>
      <p:sp>
        <p:nvSpPr>
          <p:cNvPr id="130" name="Google Shape;130;p23"/>
          <p:cNvSpPr>
            <a:spLocks noGrp="1"/>
          </p:cNvSpPr>
          <p:nvPr>
            <p:ph type="pic" idx="4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31" name="Google Shape;131;p23"/>
          <p:cNvSpPr>
            <a:spLocks noGrp="1"/>
          </p:cNvSpPr>
          <p:nvPr>
            <p:ph type="pic" idx="5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ignika Negative"/>
              <a:buNone/>
              <a:defRPr sz="2800"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kfql">
  <p:cSld name="Ckfq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  <a:noFill/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50" name="Google Shape;50;p9"/>
          <p:cNvSpPr>
            <a:spLocks noGrp="1"/>
          </p:cNvSpPr>
          <p:nvPr>
            <p:ph type="pic" idx="3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4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5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6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7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8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9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379050" y="1442910"/>
            <a:ext cx="8453400" cy="1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Разработка системы управления бездатчиковым бесколлекторным двигателем постоянного тока</a:t>
            </a: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800" y="173238"/>
            <a:ext cx="1685250" cy="66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5"/>
          <p:cNvCxnSpPr/>
          <p:nvPr/>
        </p:nvCxnSpPr>
        <p:spPr>
          <a:xfrm>
            <a:off x="693925" y="1424075"/>
            <a:ext cx="7878000" cy="1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25"/>
          <p:cNvCxnSpPr/>
          <p:nvPr/>
        </p:nvCxnSpPr>
        <p:spPr>
          <a:xfrm>
            <a:off x="706450" y="3445175"/>
            <a:ext cx="787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25"/>
          <p:cNvSpPr txBox="1"/>
          <p:nvPr/>
        </p:nvSpPr>
        <p:spPr>
          <a:xfrm>
            <a:off x="3359550" y="4665343"/>
            <a:ext cx="2424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05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2024,</a:t>
            </a:r>
            <a:endParaRPr sz="105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05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Санкт-Петербург</a:t>
            </a:r>
            <a:endParaRPr sz="105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355067" y="3513262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481"/>
              <a:buFont typeface="Signika Negative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Сухих Даниил Андреевич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244350" y="800819"/>
            <a:ext cx="8520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marR="0" lvl="0" indent="-3429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00000"/>
              <a:buFont typeface="Signika Negative"/>
              <a:buNone/>
            </a:pPr>
            <a:r>
              <a:rPr lang="ru-RU" sz="5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Факультет Систем Управления и Робототехники </a:t>
            </a:r>
            <a:br>
              <a:rPr lang="ru-RU" sz="5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56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Управление в технических системах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 Negative"/>
              <a:buNone/>
            </a:pPr>
            <a:br>
              <a:rPr lang="ru-RU" sz="2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8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983950" y="3371310"/>
            <a:ext cx="731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 Negative"/>
              <a:buNone/>
            </a:pPr>
            <a:endParaRPr sz="12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ignika Negative"/>
              <a:buNone/>
            </a:pPr>
            <a:r>
              <a:rPr lang="ru-RU" sz="12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ignika Negative"/>
              <a:buNone/>
            </a:pPr>
            <a:endParaRPr lang="en-US"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</a:t>
            </a:r>
            <a:r>
              <a:rPr lang="ru-RU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</a:t>
            </a:r>
            <a:r>
              <a:rPr lang="ru-RU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ь:</a:t>
            </a: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Власов Сергей Михайлович,</a:t>
            </a:r>
            <a:br>
              <a:rPr lang="ru-RU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доцент, кандидат технических наук</a:t>
            </a:r>
            <a:r>
              <a:rPr lang="ru-RU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ru-RU" dirty="0"/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endParaRPr dirty="0"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l="44979" t="31376" b="24777"/>
          <a:stretch/>
        </p:blipFill>
        <p:spPr>
          <a:xfrm>
            <a:off x="0" y="3513250"/>
            <a:ext cx="1662075" cy="16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5">
            <a:alphaModFix/>
          </a:blip>
          <a:srcRect t="8813" r="-1895" b="42574"/>
          <a:stretch/>
        </p:blipFill>
        <p:spPr>
          <a:xfrm>
            <a:off x="5631925" y="0"/>
            <a:ext cx="3512074" cy="14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Актуальность темы исследования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БДПТ перед ДПТ с щёточно-коллекторным узлом: меньшие габариты, большая эффективность и надёжность</a:t>
            </a:r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сложный алгоритм запуска и управления по сравнению с ДПТ, требующий специальный алгоритм коммутации обмоток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почва для исследования</a:t>
            </a:r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сейчас всё чаще в связи с развитием алгоритмов управления и удешевлением средств вычисления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Цель и задачи исследования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исследования: разработка алгоритма для управления бесколлекторными бездатчиковыми двигателями постоянного тока</a:t>
            </a:r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исследования: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 исследование алгоритмов и обзор существующих технических решений;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 разработка модели и синтез алгоритма управления;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в) моделирования полученной системы;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г) разработка стенда для проведения экспериментальных исследований;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д) экспериментальные исследования</a:t>
            </a:r>
            <a:endParaRPr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Обзор</a:t>
            </a:r>
            <a:endParaRPr dirty="0"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5359399" y="1153886"/>
            <a:ext cx="2813051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ru-RU" sz="1100" dirty="0"/>
              <a:t>Основной метод коммутации – </a:t>
            </a:r>
            <a:br>
              <a:rPr lang="ru-RU" sz="1100" dirty="0"/>
            </a:br>
            <a:r>
              <a:rPr lang="ru-RU" sz="1100" dirty="0"/>
              <a:t>6-шаговая коммутация. </a:t>
            </a:r>
          </a:p>
          <a:p>
            <a:pPr algn="l"/>
            <a:r>
              <a:rPr lang="ru-RU" sz="1100" dirty="0"/>
              <a:t>Определение положения – по противо-ЭДС неподключенной фазы</a:t>
            </a:r>
          </a:p>
          <a:p>
            <a:pPr algn="l"/>
            <a:endParaRPr sz="1100" dirty="0"/>
          </a:p>
        </p:txBody>
      </p:sp>
      <p:pic>
        <p:nvPicPr>
          <p:cNvPr id="5" name="Picture 4" descr="A diagram with numbers and arrows&#10;&#10;Description automatically generated">
            <a:extLst>
              <a:ext uri="{FF2B5EF4-FFF2-40B4-BE49-F238E27FC236}">
                <a16:creationId xmlns:a16="http://schemas.microsoft.com/office/drawing/2014/main" id="{D12056BA-1088-47AF-33A4-C6D17E10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9" y="986036"/>
            <a:ext cx="4844063" cy="3761069"/>
          </a:xfrm>
          <a:prstGeom prst="rect">
            <a:avLst/>
          </a:prstGeom>
        </p:spPr>
      </p:pic>
      <p:pic>
        <p:nvPicPr>
          <p:cNvPr id="7" name="Picture 6" descr="A circular diagram with different colored arrows and letters&#10;&#10;Description automatically generated">
            <a:extLst>
              <a:ext uri="{FF2B5EF4-FFF2-40B4-BE49-F238E27FC236}">
                <a16:creationId xmlns:a16="http://schemas.microsoft.com/office/drawing/2014/main" id="{9902FB7B-9430-012C-66E5-3F1DE6377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526" y="2165350"/>
            <a:ext cx="2732505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927C-9EE0-66C6-3411-DD65F640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Векторное управление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CEB55-634D-6522-5A0F-4B0290158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8101AEF8-B0B0-519E-EE67-B0658D6B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3166"/>
            <a:ext cx="7467600" cy="31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1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Заключение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работы будет исследоваться БДПТ без установленных датчиков. В конечном итоге, планируется построение модели системы управления и  изготовление собственного драйвера с реализацией алгоритма управления на микроконтроллере.</a:t>
            </a: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Планируется рассмотреть два подхода к управлению: 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 трапецеиадальную коммутацию с определением положения по противо-ЭДС и двухконтурным регулятором скорости (основной метод);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 синусоидальную коммутацию на базе векторного управления с определением положения ротора с использованием наблюдателя положения и скорости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Информация с раздела практика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50" y="1584202"/>
            <a:ext cx="3105224" cy="24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225" y="1581950"/>
            <a:ext cx="3105225" cy="249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599450" y="2294375"/>
            <a:ext cx="2961000" cy="1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ИЗ по практике (или список задач) 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4722338" y="2388575"/>
            <a:ext cx="2961000" cy="1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отзыва по практике (при наличии) 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1C93A-5DEB-A14C-F1E7-F57400B60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87" y="1481985"/>
            <a:ext cx="8262564" cy="2882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  <a:t>Спасибо</a:t>
            </a:r>
            <a:b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  <a:t>за внимание!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6587067" y="4468762"/>
            <a:ext cx="220774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312713</a:t>
            </a: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@niuitmo.ru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276</Words>
  <Application>Microsoft Office PowerPoint</Application>
  <PresentationFormat>On-screen Show (16:9)</PresentationFormat>
  <Paragraphs>38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Signika Negative</vt:lpstr>
      <vt:lpstr>Calibri</vt:lpstr>
      <vt:lpstr>Arial</vt:lpstr>
      <vt:lpstr>Times New Roman</vt:lpstr>
      <vt:lpstr>Тема1</vt:lpstr>
      <vt:lpstr>Разработка системы управления бездатчиковым бесколлекторным двигателем постоянного тока</vt:lpstr>
      <vt:lpstr>Актуальность темы исследования</vt:lpstr>
      <vt:lpstr>Цель и задачи исследования</vt:lpstr>
      <vt:lpstr>Обзор</vt:lpstr>
      <vt:lpstr>Векторное управление</vt:lpstr>
      <vt:lpstr>Заключение</vt:lpstr>
      <vt:lpstr>Информация с раздела практика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управления бездатчиковым бесколлекторным двигателем постоянного тока</dc:title>
  <dc:creator>Daniil</dc:creator>
  <cp:lastModifiedBy>Сухих Даниил Андреевич</cp:lastModifiedBy>
  <cp:revision>6</cp:revision>
  <dcterms:modified xsi:type="dcterms:W3CDTF">2024-02-29T15:16:05Z</dcterms:modified>
</cp:coreProperties>
</file>